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0" r:id="rId4"/>
    <p:sldMasterId id="2147483652" r:id="rId5"/>
    <p:sldMasterId id="214748365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Noto Sans Symbols"/>
      <p:regular r:id="rId22"/>
      <p:bold r:id="rId23"/>
    </p:embeddedFont>
    <p:embeddedFont>
      <p:font typeface="Albert Sans"/>
      <p:regular r:id="rId24"/>
      <p:bold r:id="rId25"/>
      <p:italic r:id="rId26"/>
      <p:boldItalic r:id="rId27"/>
    </p:embeddedFont>
    <p:embeddedFont>
      <p:font typeface="Goldman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hWiuWYaJ5+a5TFogU9EKNfjYK6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NotoSansSymbols-regular.fntdata"/><Relationship Id="rId21" Type="http://schemas.openxmlformats.org/officeDocument/2006/relationships/slide" Target="slides/slide14.xml"/><Relationship Id="rId24" Type="http://schemas.openxmlformats.org/officeDocument/2006/relationships/font" Target="fonts/AlbertSans-regular.fntdata"/><Relationship Id="rId23" Type="http://schemas.openxmlformats.org/officeDocument/2006/relationships/font" Target="fonts/NotoSansSymbols-bold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font" Target="fonts/AlbertSans-italic.fntdata"/><Relationship Id="rId25" Type="http://schemas.openxmlformats.org/officeDocument/2006/relationships/font" Target="fonts/AlbertSans-bold.fntdata"/><Relationship Id="rId28" Type="http://schemas.openxmlformats.org/officeDocument/2006/relationships/font" Target="fonts/Goldman-regular.fntdata"/><Relationship Id="rId27" Type="http://schemas.openxmlformats.org/officeDocument/2006/relationships/font" Target="fonts/AlbertSans-boldItalic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Goldman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customschemas.google.com/relationships/presentationmetadata" Target="meta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" name="Google Shape;3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5f89cf946_0_2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5f89cf946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" name="Google Shape;3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" name="Google Shape;4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" name="Google Shape;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5f89cf946_0_2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5f89cf946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2" name="Google Shape;7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" name="Google Shape;7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565560" y="504720"/>
            <a:ext cx="508980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15"/>
          <p:cNvSpPr txBox="1"/>
          <p:nvPr>
            <p:ph idx="1" type="subTitle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_1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3" Type="http://schemas.openxmlformats.org/officeDocument/2006/relationships/theme" Target="../theme/theme1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4"/>
          <p:cNvPicPr preferRelativeResize="0"/>
          <p:nvPr/>
        </p:nvPicPr>
        <p:blipFill rotWithShape="1">
          <a:blip r:embed="rId1">
            <a:alphaModFix/>
          </a:blip>
          <a:srcRect b="0" l="3725" r="0" t="0"/>
          <a:stretch/>
        </p:blipFill>
        <p:spPr>
          <a:xfrm>
            <a:off x="0" y="0"/>
            <a:ext cx="9143639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4"/>
          <p:cNvSpPr txBox="1"/>
          <p:nvPr>
            <p:ph type="title"/>
          </p:nvPr>
        </p:nvSpPr>
        <p:spPr>
          <a:xfrm>
            <a:off x="511920" y="490680"/>
            <a:ext cx="5024400" cy="175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" type="body"/>
          </p:nvPr>
        </p:nvSpPr>
        <p:spPr>
          <a:xfrm>
            <a:off x="5585760" y="691200"/>
            <a:ext cx="3469200" cy="44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6"/>
          <p:cNvPicPr preferRelativeResize="0"/>
          <p:nvPr/>
        </p:nvPicPr>
        <p:blipFill rotWithShape="1">
          <a:blip r:embed="rId1">
            <a:alphaModFix/>
          </a:blip>
          <a:srcRect b="0" l="616" r="0" t="0"/>
          <a:stretch/>
        </p:blipFill>
        <p:spPr>
          <a:xfrm>
            <a:off x="0" y="0"/>
            <a:ext cx="9087119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6"/>
          <p:cNvSpPr txBox="1"/>
          <p:nvPr>
            <p:ph type="title"/>
          </p:nvPr>
        </p:nvSpPr>
        <p:spPr>
          <a:xfrm>
            <a:off x="1677600" y="485640"/>
            <a:ext cx="7175400" cy="13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6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1">
            <a:alphaModFix/>
          </a:blip>
          <a:srcRect b="0" l="3735" r="0" t="0"/>
          <a:stretch/>
        </p:blipFill>
        <p:spPr>
          <a:xfrm>
            <a:off x="0" y="0"/>
            <a:ext cx="9143639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8"/>
          <p:cNvSpPr txBox="1"/>
          <p:nvPr>
            <p:ph type="title"/>
          </p:nvPr>
        </p:nvSpPr>
        <p:spPr>
          <a:xfrm>
            <a:off x="370080" y="2355480"/>
            <a:ext cx="4792800" cy="15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18"/>
          <p:cNvSpPr txBox="1"/>
          <p:nvPr>
            <p:ph idx="2" type="title"/>
          </p:nvPr>
        </p:nvSpPr>
        <p:spPr>
          <a:xfrm>
            <a:off x="6351120" y="152640"/>
            <a:ext cx="12678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18"/>
          <p:cNvSpPr txBox="1"/>
          <p:nvPr>
            <p:ph idx="1" type="body"/>
          </p:nvPr>
        </p:nvSpPr>
        <p:spPr>
          <a:xfrm>
            <a:off x="5195520" y="1507320"/>
            <a:ext cx="3948600" cy="29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3639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0" y="0"/>
            <a:ext cx="2969400" cy="51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type="title"/>
          </p:nvPr>
        </p:nvSpPr>
        <p:spPr>
          <a:xfrm>
            <a:off x="3157560" y="304920"/>
            <a:ext cx="59184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2" type="body"/>
          </p:nvPr>
        </p:nvSpPr>
        <p:spPr>
          <a:xfrm>
            <a:off x="3505680" y="1961280"/>
            <a:ext cx="53499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>
            <p:ph type="title"/>
          </p:nvPr>
        </p:nvSpPr>
        <p:spPr>
          <a:xfrm>
            <a:off x="514440" y="495360"/>
            <a:ext cx="5028840" cy="17618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oldman"/>
              <a:buNone/>
            </a:pPr>
            <a:r>
              <a:rPr b="0" lang="en" sz="4800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MindCareAI Project</a:t>
            </a:r>
            <a:endParaRPr b="0" sz="48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"/>
          <p:cNvSpPr txBox="1"/>
          <p:nvPr>
            <p:ph idx="1" type="subTitle"/>
          </p:nvPr>
        </p:nvSpPr>
        <p:spPr>
          <a:xfrm>
            <a:off x="514450" y="3309150"/>
            <a:ext cx="3102300" cy="13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Project By:</a:t>
            </a:r>
            <a:b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</a:br>
            <a: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Mohammed Yahya</a:t>
            </a:r>
            <a:b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</a:br>
            <a: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Md Badruddin</a:t>
            </a:r>
            <a:b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</a:br>
            <a: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Hisham Khuram</a:t>
            </a:r>
            <a:b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</a:br>
            <a:r>
              <a:rPr lang="en"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Mohammad Ahmed Raza Sofi</a:t>
            </a:r>
            <a:endParaRPr b="0" i="0" sz="16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5" name="Google Shape;3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951" y="2016125"/>
            <a:ext cx="4638050" cy="31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250" y="104225"/>
            <a:ext cx="8629826" cy="503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Daily Mood Trends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0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This feature tracks mood scores over time, helping users recognize patterns and make informed decisions about their mental health.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0000" y="152400"/>
            <a:ext cx="706398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idx="4294967295" type="title"/>
          </p:nvPr>
        </p:nvSpPr>
        <p:spPr>
          <a:xfrm>
            <a:off x="2458198" y="309100"/>
            <a:ext cx="3738000" cy="13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Conclusions 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2"/>
          <p:cNvSpPr txBox="1"/>
          <p:nvPr>
            <p:ph idx="4294967295" type="subTitle"/>
          </p:nvPr>
        </p:nvSpPr>
        <p:spPr>
          <a:xfrm>
            <a:off x="1182050" y="1661200"/>
            <a:ext cx="5886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MindCareAI offers essential tools for users to monitor and enhance their mental well-being through structured entries and insights.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5f89cf946_0_238"/>
          <p:cNvSpPr txBox="1"/>
          <p:nvPr/>
        </p:nvSpPr>
        <p:spPr>
          <a:xfrm>
            <a:off x="2898450" y="2102825"/>
            <a:ext cx="3347100" cy="11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Thank You</a:t>
            </a:r>
            <a:endParaRPr sz="5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/>
          <p:nvPr>
            <p:ph idx="4294967295" type="title"/>
          </p:nvPr>
        </p:nvSpPr>
        <p:spPr>
          <a:xfrm>
            <a:off x="283225" y="229600"/>
            <a:ext cx="3441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Introduction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"/>
          <p:cNvSpPr txBox="1"/>
          <p:nvPr>
            <p:ph idx="4294967295" type="subTitle"/>
          </p:nvPr>
        </p:nvSpPr>
        <p:spPr>
          <a:xfrm>
            <a:off x="357075" y="1455700"/>
            <a:ext cx="4914000" cy="19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8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This presentation outlines the MindCareAI Project, focusing on user management and the journal feature that support mental health</a:t>
            </a: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using the G</a:t>
            </a:r>
            <a:r>
              <a:rPr lang="en"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</a:t>
            </a: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mini AI.</a:t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t/>
            </a:r>
            <a:endParaRPr sz="14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rPr lang="en"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• Mental health is a growing concern globally.</a:t>
            </a:r>
            <a:endParaRPr sz="14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rPr lang="en"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• Early detection and support are crucial.</a:t>
            </a:r>
            <a:endParaRPr sz="14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rPr lang="en"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• MindCare-AI leverages AI to assist in mental health care.</a:t>
            </a:r>
            <a:endParaRPr sz="14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6666"/>
              <a:buFont typeface="Arial"/>
              <a:buNone/>
            </a:pPr>
            <a:r>
              <a:t/>
            </a:r>
            <a:endParaRPr sz="16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6796E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t/>
            </a:r>
            <a:endParaRPr sz="14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42" name="Google Shape;4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750" y="901075"/>
            <a:ext cx="2862726" cy="2590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/>
          <p:nvPr>
            <p:ph idx="4294967295" type="subTitle"/>
          </p:nvPr>
        </p:nvSpPr>
        <p:spPr>
          <a:xfrm>
            <a:off x="421475" y="1764575"/>
            <a:ext cx="7026900" cy="19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User Login: The User Login page allows secure access to the platform. It features a username and password entry with safety measures.</a:t>
            </a:r>
            <a:endParaRPr b="0" i="0" sz="1400" u="none" cap="none" strike="noStrike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User Registration: The User Registration process is simple and user-friendly, enabling new users to create accounts quickly and efficiently.</a:t>
            </a:r>
            <a:endParaRPr b="0" i="0" sz="1400" u="none" cap="none" strike="noStrike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8" name="Google Shape;48;p3"/>
          <p:cNvSpPr txBox="1"/>
          <p:nvPr>
            <p:ph idx="4294967295" type="title"/>
          </p:nvPr>
        </p:nvSpPr>
        <p:spPr>
          <a:xfrm>
            <a:off x="421475" y="186775"/>
            <a:ext cx="6759600" cy="9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Goldman"/>
              <a:buNone/>
            </a:pPr>
            <a:r>
              <a:rPr b="0" i="0" lang="en" sz="46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User Management</a:t>
            </a:r>
            <a:endParaRPr b="0" i="0" sz="4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975" y="58687"/>
            <a:ext cx="6858001" cy="502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>
            <p:ph idx="4294967295" type="subTitle"/>
          </p:nvPr>
        </p:nvSpPr>
        <p:spPr>
          <a:xfrm>
            <a:off x="371525" y="2433750"/>
            <a:ext cx="6457200" cy="11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Users can log their feelings and goals for the day. This promotes mindfulness and sets a positive tone. </a:t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9" name="Google Shape;59;p5"/>
          <p:cNvSpPr txBox="1"/>
          <p:nvPr>
            <p:ph idx="4294967295" type="title"/>
          </p:nvPr>
        </p:nvSpPr>
        <p:spPr>
          <a:xfrm>
            <a:off x="371525" y="385625"/>
            <a:ext cx="77658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Goldman"/>
              <a:buNone/>
            </a:pPr>
            <a:r>
              <a:rPr b="0" i="0" lang="en" sz="46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Journal Feature</a:t>
            </a:r>
            <a:endParaRPr b="0" i="0" sz="4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g365f89cf946_0_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1525"/>
            <a:ext cx="8839202" cy="45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0150" y="0"/>
            <a:ext cx="493774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 txBox="1"/>
          <p:nvPr>
            <p:ph idx="4294967295" type="subTitle"/>
          </p:nvPr>
        </p:nvSpPr>
        <p:spPr>
          <a:xfrm>
            <a:off x="322950" y="2256700"/>
            <a:ext cx="8498100" cy="18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The dashboard displays mood scores out of 10, providing a quick overview of users' emotional well-being.</a:t>
            </a:r>
            <a:endParaRPr b="0" i="0" sz="1400" u="none" cap="none" strike="noStrike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75" name="Google Shape;75;p7"/>
          <p:cNvSpPr txBox="1"/>
          <p:nvPr>
            <p:ph idx="4294967295" type="title"/>
          </p:nvPr>
        </p:nvSpPr>
        <p:spPr>
          <a:xfrm>
            <a:off x="371524" y="367125"/>
            <a:ext cx="38235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dman"/>
              <a:buNone/>
            </a:pPr>
            <a:r>
              <a:rPr b="0" i="0" lang="en" sz="46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Dashboard Overview</a:t>
            </a:r>
            <a:endParaRPr b="0" i="0" sz="4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8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8"/>
          <p:cNvSpPr txBox="1"/>
          <p:nvPr>
            <p:ph idx="4294967295"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Mood Comparison Graph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8"/>
          <p:cNvSpPr txBox="1"/>
          <p:nvPr>
            <p:ph idx="4294967295" type="body"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Users can compare mood scores throughout the day, identifying trends and triggers in their emotional states.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